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35"/>
  </p:notesMasterIdLst>
  <p:handoutMasterIdLst>
    <p:handoutMasterId r:id="rId36"/>
  </p:handoutMasterIdLst>
  <p:sldIdLst>
    <p:sldId id="268" r:id="rId2"/>
    <p:sldId id="270" r:id="rId3"/>
    <p:sldId id="290" r:id="rId4"/>
    <p:sldId id="291" r:id="rId5"/>
    <p:sldId id="292" r:id="rId6"/>
    <p:sldId id="322" r:id="rId7"/>
    <p:sldId id="323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17" r:id="rId16"/>
    <p:sldId id="303" r:id="rId17"/>
    <p:sldId id="318" r:id="rId18"/>
    <p:sldId id="319" r:id="rId19"/>
    <p:sldId id="306" r:id="rId20"/>
    <p:sldId id="320" r:id="rId21"/>
    <p:sldId id="308" r:id="rId22"/>
    <p:sldId id="309" r:id="rId23"/>
    <p:sldId id="310" r:id="rId24"/>
    <p:sldId id="311" r:id="rId25"/>
    <p:sldId id="324" r:id="rId26"/>
    <p:sldId id="312" r:id="rId27"/>
    <p:sldId id="313" r:id="rId28"/>
    <p:sldId id="300" r:id="rId29"/>
    <p:sldId id="314" r:id="rId30"/>
    <p:sldId id="325" r:id="rId31"/>
    <p:sldId id="316" r:id="rId32"/>
    <p:sldId id="288" r:id="rId33"/>
    <p:sldId id="28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395" autoAdjust="0"/>
  </p:normalViewPr>
  <p:slideViewPr>
    <p:cSldViewPr snapToGrid="0" showGuides="1">
      <p:cViewPr varScale="1">
        <p:scale>
          <a:sx n="121" d="100"/>
          <a:sy n="121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52077-8D34-4F62-9928-AA1F0030D896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C53AE-3E67-478A-B32E-B0D82988D3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422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DCF9E-63FC-4872-9F2F-CCC8B5C029E7}" type="datetimeFigureOut">
              <a:rPr lang="fr-FR" smtClean="0"/>
              <a:t>19/12/2024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A8AE8-F0CB-4FF9-AA20-6E77ED6BBD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169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Espace réservé des note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3EB20F-0DA1-6448-9677-B90ED794E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B04379-ADEA-49D5-8230-E7F5CC9AF3E2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541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2c467446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2c467446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49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2c467446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2c467446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38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623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649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213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970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2c467446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2c467446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14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366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657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51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2c467446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2c467446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16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183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532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290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946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179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2c467446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2c467446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793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2c467446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2c467446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292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836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2c46744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2c46744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637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2c46744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2c46744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9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2c467446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2c467446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05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2c467446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2c467446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244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Espace réservé des note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A57438-0F20-1C4D-8AF9-BFE6C6775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211158-C257-46DD-AF72-5F4276AC7FFF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470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Espace réservé des note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57918A-CBCB-B14B-B591-F1A61AE4D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873442-AAE2-4611-94AA-1ADAC53B6C13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9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2c467446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2c467446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092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2c467446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2c467446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2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2c467446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2c467446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899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2c467446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2c467446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589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2c467446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2c467446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313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2c467446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2c467446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71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817879"/>
            <a:ext cx="10058400" cy="858753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7335"/>
            <a:ext cx="9824409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90"/>
            <a:ext cx="2878667" cy="1046788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9612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3341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0958" y="791524"/>
            <a:ext cx="15430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Espace réservé du texte 11"/>
          <p:cNvSpPr txBox="1">
            <a:spLocks/>
          </p:cNvSpPr>
          <p:nvPr userDrawn="1"/>
        </p:nvSpPr>
        <p:spPr>
          <a:xfrm>
            <a:off x="1" y="6169025"/>
            <a:ext cx="7264400" cy="23018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0436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446755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22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fr-FR" smtClean="0"/>
              <a:pPr algn="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165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fr-FR" smtClean="0"/>
              <a:pPr algn="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2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446755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2964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90"/>
            <a:ext cx="2878667" cy="1046788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2093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447470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2252132"/>
            <a:ext cx="4937760" cy="361696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2252131"/>
            <a:ext cx="4937760" cy="3616963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9301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447469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23959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3081584"/>
            <a:ext cx="4937760" cy="287894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221419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3081584"/>
            <a:ext cx="4937760" cy="28789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1149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999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" y="78884"/>
            <a:ext cx="1543050" cy="5619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7395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24" y="41563"/>
            <a:ext cx="2319839" cy="8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4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1" y="0"/>
            <a:ext cx="2319839" cy="8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0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44675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67467"/>
            <a:ext cx="10058400" cy="37016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94422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"/>
            <a:ext cx="1619250" cy="590550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</p:spTree>
    <p:extLst>
      <p:ext uri="{BB962C8B-B14F-4D97-AF65-F5344CB8AC3E}">
        <p14:creationId xmlns:p14="http://schemas.microsoft.com/office/powerpoint/2010/main" val="14652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://data.visualisation.free.fr/" TargetMode="External"/><Relationship Id="rId4" Type="http://schemas.openxmlformats.org/officeDocument/2006/relationships/hyperlink" Target="http://data.visualisation.free.fr/Blog/Mentir6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hyperlink" Target="https://www.data-to-viz.com/caveats.html" TargetMode="External"/><Relationship Id="rId7" Type="http://schemas.openxmlformats.org/officeDocument/2006/relationships/hyperlink" Target="https://coolors.c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atuicolors.com/" TargetMode="External"/><Relationship Id="rId5" Type="http://schemas.openxmlformats.org/officeDocument/2006/relationships/hyperlink" Target="https://www.color-blindness.com/coblis-color-blindness-simulator/" TargetMode="External"/><Relationship Id="rId4" Type="http://schemas.openxmlformats.org/officeDocument/2006/relationships/hyperlink" Target="https://blog.datawrapper.de/category/color-in-data-vi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50.statcan.gc.ca/n1/edu/power-pouvoir/ch9/histo/5214822-fra.htm#shr-pg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caveat/pie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.autodesk.com/publications/same-stats-different-graph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caveat/pie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wrapper.de/" TargetMode="External"/><Relationship Id="rId3" Type="http://schemas.openxmlformats.org/officeDocument/2006/relationships/hyperlink" Target="https://www.data-to-viz.com/" TargetMode="External"/><Relationship Id="rId7" Type="http://schemas.openxmlformats.org/officeDocument/2006/relationships/hyperlink" Target="https://flourish.studio/" TargetMode="External"/><Relationship Id="rId12" Type="http://schemas.openxmlformats.org/officeDocument/2006/relationships/hyperlink" Target="https://ggplot2.tidyverse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wgraphs.io/" TargetMode="External"/><Relationship Id="rId11" Type="http://schemas.openxmlformats.org/officeDocument/2006/relationships/hyperlink" Target="https://matplotlib.org/" TargetMode="External"/><Relationship Id="rId5" Type="http://schemas.openxmlformats.org/officeDocument/2006/relationships/hyperlink" Target="https://blog.datawrapper.de/" TargetMode="External"/><Relationship Id="rId10" Type="http://schemas.openxmlformats.org/officeDocument/2006/relationships/hyperlink" Target="https://seaborn.pydata.org/" TargetMode="External"/><Relationship Id="rId4" Type="http://schemas.openxmlformats.org/officeDocument/2006/relationships/hyperlink" Target="https://datavizcatalogue.com/" TargetMode="External"/><Relationship Id="rId9" Type="http://schemas.openxmlformats.org/officeDocument/2006/relationships/hyperlink" Target="https://plotly.com/python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ions-b42.com/produit/la-ligne-de-couleur-de-w-e-b-du-boi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www.cedricschere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www.yan-holtz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68A9C-2D59-1C46-A287-6A400C8B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63" y="758825"/>
            <a:ext cx="10058400" cy="35655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fr-FR" sz="4800" dirty="0"/>
              <a:t>Séance 7. </a:t>
            </a:r>
            <a:r>
              <a:rPr lang="fr-FR" sz="4800" b="1" dirty="0">
                <a:latin typeface="Calibri Light" panose="020F0302020204030204" pitchFamily="34" charset="0"/>
              </a:rPr>
              <a:t>La visualisation graphique des données</a:t>
            </a:r>
            <a:endParaRPr lang="fr-FR" sz="48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7880111"/>
      </p:ext>
    </p:extLst>
  </p:cSld>
  <p:clrMapOvr>
    <a:masterClrMapping/>
  </p:clrMapOvr>
  <p:transition spd="slow" advTm="191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04" y="242017"/>
            <a:ext cx="8091188" cy="58341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</p:spTree>
    <p:extLst>
      <p:ext uri="{BB962C8B-B14F-4D97-AF65-F5344CB8AC3E}">
        <p14:creationId xmlns:p14="http://schemas.microsoft.com/office/powerpoint/2010/main" val="65932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Des bonnes pratiques à respecter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>
          <a:xfrm>
            <a:off x="1097280" y="2051672"/>
            <a:ext cx="4290209" cy="381742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Les représentations graphiques peuvent transmettre des informations de manière orientée, de manière involontaire ou volontaire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Différencier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la communication politique ou de certains médias : les chiffres et graphiques peuvent être présentés de manière orientée, pour soutenir un discours ou des idées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la communication scientifique : les données font l’objet d’une représentation graphique neutre et mathématiquement juste (en principe !)</a:t>
            </a:r>
          </a:p>
          <a:p>
            <a:endParaRPr lang="fr-FR" sz="1800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230" y="1983664"/>
            <a:ext cx="1323194" cy="14174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6480" y="5707360"/>
            <a:ext cx="5997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i="1" dirty="0"/>
              <a:t>Source : « Comment mentir avec des graphiques – Les dessous de nos médias », de Christophe Bontemps </a:t>
            </a:r>
            <a:br>
              <a:rPr lang="fr-FR" sz="1100" i="1" dirty="0"/>
            </a:br>
            <a:r>
              <a:rPr lang="fr-FR" sz="1100" i="1" dirty="0">
                <a:hlinkClick r:id="rId4" tooltip="http://data.visualisation.free.fr/Blog/Mentir6.pdf (nouvelle fenêtre)"/>
              </a:rPr>
              <a:t>http://data.visualisation.free.fr/Blog/Mentir6.pdf</a:t>
            </a:r>
            <a:r>
              <a:rPr lang="fr-FR" sz="1100" i="1" dirty="0"/>
              <a:t> (Site internet : </a:t>
            </a:r>
            <a:r>
              <a:rPr lang="fr-FR" sz="1100" i="1" dirty="0">
                <a:hlinkClick r:id="rId5" tooltip="http://data.visualisation.free.fr/ (nouvelle fenêtre)"/>
              </a:rPr>
              <a:t>http://data.visualisation.free.fr/</a:t>
            </a:r>
            <a:r>
              <a:rPr lang="fr-FR" sz="1100" i="1" dirty="0"/>
              <a:t>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8"/>
          <a:stretch/>
        </p:blipFill>
        <p:spPr>
          <a:xfrm>
            <a:off x="6126480" y="2048410"/>
            <a:ext cx="4185920" cy="24685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0" r="2443" b="5155"/>
          <a:stretch/>
        </p:blipFill>
        <p:spPr>
          <a:xfrm>
            <a:off x="8158544" y="3754971"/>
            <a:ext cx="3481429" cy="19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5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Diagramme en barres (</a:t>
            </a:r>
            <a:r>
              <a:rPr lang="fr-FR" i="1" dirty="0"/>
              <a:t>bar plot</a:t>
            </a:r>
            <a:r>
              <a:rPr lang="fr-F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Camembert, diagramme en secteurs (</a:t>
            </a:r>
            <a:r>
              <a:rPr lang="fr-FR" i="1" dirty="0"/>
              <a:t>pie </a:t>
            </a:r>
            <a:r>
              <a:rPr lang="fr-FR" dirty="0"/>
              <a:t>chart) / Diagramme </a:t>
            </a:r>
            <a:r>
              <a:rPr lang="fr-FR" dirty="0" err="1"/>
              <a:t>donut</a:t>
            </a:r>
            <a:r>
              <a:rPr lang="fr-FR" dirty="0"/>
              <a:t> (</a:t>
            </a:r>
            <a:r>
              <a:rPr lang="fr-FR" i="1" dirty="0" err="1"/>
              <a:t>doughnut</a:t>
            </a:r>
            <a:r>
              <a:rPr lang="fr-F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une prudence pour l’utilisation de ce type de graphique (cf. plus loin dans le cours)</a:t>
            </a:r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Représenter les variables catégorielles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</p:spTree>
    <p:extLst>
      <p:ext uri="{BB962C8B-B14F-4D97-AF65-F5344CB8AC3E}">
        <p14:creationId xmlns:p14="http://schemas.microsoft.com/office/powerpoint/2010/main" val="70599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Diagrammes en barres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ym typeface="Arial"/>
              </a:rPr>
              <a:t> </a:t>
            </a:r>
            <a:r>
              <a:rPr lang="fr-FR" dirty="0">
                <a:sym typeface="Arial"/>
              </a:rPr>
              <a:t>Pour représenter </a:t>
            </a:r>
            <a:r>
              <a:rPr lang="fr-FR" b="1" dirty="0">
                <a:sym typeface="Arial"/>
              </a:rPr>
              <a:t>une </a:t>
            </a:r>
            <a:r>
              <a:rPr lang="fr-FR" dirty="0">
                <a:sym typeface="Arial"/>
              </a:rPr>
              <a:t>variable</a:t>
            </a:r>
          </a:p>
          <a:p>
            <a:endParaRPr lang="fr-FR" dirty="0">
              <a:sym typeface="Arial"/>
            </a:endParaRPr>
          </a:p>
          <a:p>
            <a:endParaRPr lang="fr-FR" dirty="0">
              <a:sym typeface="Arial"/>
            </a:endParaRPr>
          </a:p>
          <a:p>
            <a:endParaRPr lang="fr-FR" dirty="0">
              <a:sym typeface="Arial"/>
            </a:endParaRPr>
          </a:p>
          <a:p>
            <a:endParaRPr lang="fr-FR" sz="2800" dirty="0">
              <a:sym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ym typeface="Arial"/>
              </a:rPr>
              <a:t> Pour représenter </a:t>
            </a:r>
            <a:r>
              <a:rPr lang="fr-FR" b="1" dirty="0">
                <a:sym typeface="Arial"/>
              </a:rPr>
              <a:t>plusieurs </a:t>
            </a:r>
            <a:r>
              <a:rPr lang="fr-FR" dirty="0">
                <a:sym typeface="Arial"/>
              </a:rPr>
              <a:t>variables</a:t>
            </a:r>
          </a:p>
          <a:p>
            <a:r>
              <a:rPr lang="fr-FR" dirty="0">
                <a:sym typeface="Arial"/>
              </a:rPr>
              <a:t>barres juxtaposées		barres superposées</a:t>
            </a:r>
          </a:p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51" y="1090138"/>
            <a:ext cx="4242539" cy="19206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59" y="3922323"/>
            <a:ext cx="3246851" cy="27809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59" y="3922323"/>
            <a:ext cx="3432072" cy="203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7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Paramétrage pour créer des diagrammes </a:t>
            </a:r>
            <a:r>
              <a:rPr lang="fr-FR" dirty="0">
                <a:solidFill>
                  <a:schemeClr val="accent2"/>
                </a:solidFill>
              </a:rPr>
              <a:t>simples</a:t>
            </a:r>
            <a:r>
              <a:rPr lang="fr-FR" dirty="0"/>
              <a:t> ou </a:t>
            </a:r>
            <a:r>
              <a:rPr lang="fr-FR" dirty="0">
                <a:solidFill>
                  <a:schemeClr val="tx2"/>
                </a:solidFill>
              </a:rPr>
              <a:t>empilés</a:t>
            </a:r>
            <a:r>
              <a:rPr lang="fr-FR" dirty="0"/>
              <a:t>, avec les </a:t>
            </a:r>
            <a:r>
              <a:rPr lang="fr-FR" dirty="0">
                <a:solidFill>
                  <a:schemeClr val="accent2"/>
                </a:solidFill>
              </a:rPr>
              <a:t>effectifs</a:t>
            </a:r>
            <a:r>
              <a:rPr lang="fr-FR" dirty="0"/>
              <a:t> ou les </a:t>
            </a:r>
            <a:r>
              <a:rPr lang="fr-FR" dirty="0">
                <a:solidFill>
                  <a:schemeClr val="tx2"/>
                </a:solidFill>
              </a:rPr>
              <a:t>pourcentages</a:t>
            </a:r>
            <a:r>
              <a:rPr lang="fr-FR" dirty="0"/>
              <a:t>, indiqués sur les axes ou les </a:t>
            </a:r>
            <a:r>
              <a:rPr lang="fr-FR" dirty="0">
                <a:solidFill>
                  <a:schemeClr val="tx2"/>
                </a:solidFill>
              </a:rPr>
              <a:t>barres</a:t>
            </a:r>
          </a:p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Avec le module </a:t>
            </a:r>
            <a:r>
              <a:rPr lang="fr-FR" sz="1800" b="1" i="1" dirty="0" err="1"/>
              <a:t>surveymv</a:t>
            </a:r>
            <a:r>
              <a:rPr lang="fr-FR" sz="1800" b="1" dirty="0"/>
              <a:t> (menu Analyses/Exploration)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5871" y="1712555"/>
            <a:ext cx="3668468" cy="14643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346" y="1737359"/>
            <a:ext cx="3606435" cy="14333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4448" y="3655642"/>
            <a:ext cx="3572359" cy="192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248" y="3737576"/>
            <a:ext cx="2010609" cy="312042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326" y="3655642"/>
            <a:ext cx="3899718" cy="1920000"/>
          </a:xfrm>
          <a:prstGeom prst="rect">
            <a:avLst/>
          </a:prstGeom>
        </p:spPr>
      </p:pic>
      <p:sp>
        <p:nvSpPr>
          <p:cNvPr id="14" name="Rectangle à coins arrondis 13"/>
          <p:cNvSpPr/>
          <p:nvPr/>
        </p:nvSpPr>
        <p:spPr>
          <a:xfrm>
            <a:off x="4155131" y="1706072"/>
            <a:ext cx="3763617" cy="16101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18" name="Rectangle à coins arrondis 17"/>
          <p:cNvSpPr/>
          <p:nvPr/>
        </p:nvSpPr>
        <p:spPr>
          <a:xfrm>
            <a:off x="8174692" y="1706071"/>
            <a:ext cx="3763617" cy="161013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15" name="Flèche vers le bas 14"/>
          <p:cNvSpPr/>
          <p:nvPr/>
        </p:nvSpPr>
        <p:spPr>
          <a:xfrm>
            <a:off x="5917668" y="3187611"/>
            <a:ext cx="238540" cy="549965"/>
          </a:xfrm>
          <a:prstGeom prst="downArrow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20" name="Flèche vers le bas 19"/>
          <p:cNvSpPr/>
          <p:nvPr/>
        </p:nvSpPr>
        <p:spPr>
          <a:xfrm>
            <a:off x="9901357" y="3170758"/>
            <a:ext cx="238540" cy="549965"/>
          </a:xfrm>
          <a:prstGeom prst="downArrow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67345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Diagrammes en secteurs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idx="1"/>
          </p:nvPr>
        </p:nvSpPr>
        <p:spPr>
          <a:xfrm>
            <a:off x="4800600" y="731520"/>
            <a:ext cx="3240000" cy="52578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sym typeface="Arial"/>
              </a:rPr>
              <a:t> </a:t>
            </a:r>
            <a:r>
              <a:rPr lang="fr-FR" sz="1800" dirty="0">
                <a:sym typeface="Arial"/>
              </a:rPr>
              <a:t>Pour représenter une variable </a:t>
            </a:r>
            <a:br>
              <a:rPr lang="fr-FR" sz="1800" dirty="0">
                <a:sym typeface="Arial"/>
              </a:rPr>
            </a:br>
            <a:r>
              <a:rPr lang="fr-FR" sz="1800" b="1" dirty="0">
                <a:sym typeface="Arial"/>
              </a:rPr>
              <a:t>dichotomique</a:t>
            </a:r>
            <a:r>
              <a:rPr lang="fr-FR" sz="1800" dirty="0">
                <a:sym typeface="Arial"/>
              </a:rPr>
              <a:t> (2 modalités)</a:t>
            </a:r>
          </a:p>
          <a:p>
            <a:pPr marL="0" indent="0">
              <a:buNone/>
            </a:pPr>
            <a:endParaRPr lang="fr-FR" sz="1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Picture 2" descr="https://lh7-us.googleusercontent.com/zMZ2Zx80jBuuVbsSZBqTPNz5o80Pzax6Vpc-2aDOV9Rtkw6liPHGt2SdcniHDuL2HGdqXJxQ4JwfuAZnX_9MkzCfnOaLqbJt5b4q7QSa87kwb3tCpRlAOAaQeXWtw1a3qYJlFwRcTAkNvcwvXR9GFyoXMA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8" y="1988948"/>
            <a:ext cx="3129444" cy="329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78" y="1988948"/>
            <a:ext cx="3708400" cy="3358000"/>
          </a:xfrm>
          <a:prstGeom prst="rect">
            <a:avLst/>
          </a:prstGeom>
        </p:spPr>
      </p:pic>
      <p:sp>
        <p:nvSpPr>
          <p:cNvPr id="10" name="Google Shape;123;p23"/>
          <p:cNvSpPr txBox="1">
            <a:spLocks/>
          </p:cNvSpPr>
          <p:nvPr/>
        </p:nvSpPr>
        <p:spPr>
          <a:xfrm>
            <a:off x="8040600" y="733278"/>
            <a:ext cx="3240000" cy="5257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sym typeface="Arial"/>
              </a:rPr>
              <a:t> Pour représenter une variable</a:t>
            </a:r>
            <a:br>
              <a:rPr lang="fr-FR" sz="1800" dirty="0">
                <a:sym typeface="Arial"/>
              </a:rPr>
            </a:br>
            <a:r>
              <a:rPr lang="fr-FR" sz="1800" b="1" dirty="0" err="1"/>
              <a:t>polytomique</a:t>
            </a:r>
            <a:r>
              <a:rPr lang="fr-FR" sz="1800" b="1" dirty="0"/>
              <a:t> </a:t>
            </a:r>
            <a:r>
              <a:rPr lang="fr-FR" sz="1800" dirty="0"/>
              <a:t>(plusieurs modalités) </a:t>
            </a:r>
            <a:r>
              <a:rPr lang="fr-FR" sz="1800" b="1" dirty="0"/>
              <a:t>NON ORDONNÉE</a:t>
            </a:r>
          </a:p>
        </p:txBody>
      </p:sp>
    </p:spTree>
    <p:extLst>
      <p:ext uri="{BB962C8B-B14F-4D97-AF65-F5344CB8AC3E}">
        <p14:creationId xmlns:p14="http://schemas.microsoft.com/office/powerpoint/2010/main" val="1621855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Avec le module </a:t>
            </a:r>
            <a:r>
              <a:rPr lang="fr-FR" sz="1800" b="1" i="1" dirty="0" err="1"/>
              <a:t>JJStatsPlots</a:t>
            </a:r>
            <a:r>
              <a:rPr lang="fr-FR" sz="1800" b="1" dirty="0"/>
              <a:t> (menu Analyses)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502" y="3518114"/>
            <a:ext cx="1798038" cy="324741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890" y="1370533"/>
            <a:ext cx="7928686" cy="38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8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Histogramme (</a:t>
            </a:r>
            <a:r>
              <a:rPr lang="fr-FR" i="1" dirty="0" err="1"/>
              <a:t>histogram</a:t>
            </a:r>
            <a:r>
              <a:rPr lang="fr-FR" dirty="0"/>
              <a:t>) avec ou sans courbe de densité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Courbe (</a:t>
            </a:r>
            <a:r>
              <a:rPr lang="fr-FR" i="1" dirty="0"/>
              <a:t>line plot</a:t>
            </a:r>
            <a:r>
              <a:rPr lang="fr-F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Nuage de points (</a:t>
            </a:r>
            <a:r>
              <a:rPr lang="fr-FR" i="1" dirty="0" err="1"/>
              <a:t>scatterplot</a:t>
            </a:r>
            <a:r>
              <a:rPr lang="fr-F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Boîte à moustaches (</a:t>
            </a:r>
            <a:r>
              <a:rPr lang="fr-FR" i="1" dirty="0" err="1"/>
              <a:t>boxplot</a:t>
            </a:r>
            <a:r>
              <a:rPr lang="fr-FR" dirty="0"/>
              <a:t>) et alternatives (</a:t>
            </a:r>
            <a:r>
              <a:rPr lang="fr-FR" i="1" dirty="0" err="1"/>
              <a:t>violin</a:t>
            </a:r>
            <a:r>
              <a:rPr lang="fr-FR" i="1" dirty="0"/>
              <a:t> plot</a:t>
            </a:r>
            <a:r>
              <a:rPr lang="fr-FR" dirty="0"/>
              <a:t>, etc.)</a:t>
            </a:r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Représenter les variables quantitatives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</p:spTree>
    <p:extLst>
      <p:ext uri="{BB962C8B-B14F-4D97-AF65-F5344CB8AC3E}">
        <p14:creationId xmlns:p14="http://schemas.microsoft.com/office/powerpoint/2010/main" val="279768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Histogrammes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idx="1"/>
          </p:nvPr>
        </p:nvSpPr>
        <p:spPr>
          <a:xfrm>
            <a:off x="4800600" y="731520"/>
            <a:ext cx="3240000" cy="60043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sym typeface="Arial"/>
              </a:rPr>
              <a:t> </a:t>
            </a:r>
            <a:r>
              <a:rPr lang="fr-FR" sz="1800" dirty="0">
                <a:sym typeface="Arial"/>
              </a:rPr>
              <a:t>Histogramme « simple »</a:t>
            </a:r>
          </a:p>
          <a:p>
            <a:pPr marL="0" indent="0">
              <a:buNone/>
            </a:pPr>
            <a:endParaRPr lang="fr-FR" sz="1800" dirty="0">
              <a:sym typeface="Arial"/>
            </a:endParaRPr>
          </a:p>
          <a:p>
            <a:pPr marL="0" indent="0">
              <a:buNone/>
            </a:pPr>
            <a:endParaRPr lang="fr-FR" sz="1800" dirty="0">
              <a:sym typeface="Arial"/>
            </a:endParaRPr>
          </a:p>
          <a:p>
            <a:pPr marL="0" indent="0">
              <a:buNone/>
            </a:pPr>
            <a:endParaRPr lang="fr-FR" sz="1800" dirty="0">
              <a:sym typeface="Arial"/>
            </a:endParaRPr>
          </a:p>
          <a:p>
            <a:pPr marL="0" indent="0">
              <a:buNone/>
            </a:pPr>
            <a:br>
              <a:rPr lang="fr-FR" sz="1800" dirty="0">
                <a:sym typeface="Arial"/>
              </a:rPr>
            </a:br>
            <a:r>
              <a:rPr lang="fr-FR" sz="1200" dirty="0"/>
              <a:t>Source : Statistique Canada (2021)</a:t>
            </a:r>
          </a:p>
          <a:p>
            <a:pPr marL="0" indent="0">
              <a:buNone/>
            </a:pPr>
            <a:endParaRPr lang="fr-FR" b="1" dirty="0">
              <a:sym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Histogramme avec </a:t>
            </a:r>
            <a:br>
              <a:rPr lang="fr-FR" sz="1800" dirty="0"/>
            </a:br>
            <a:r>
              <a:rPr lang="fr-FR" sz="1800" dirty="0"/>
              <a:t>courbe de densité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endParaRPr lang="fr-FR" sz="3200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None/>
            </a:pPr>
            <a:br>
              <a:rPr lang="fr-FR" sz="1800" dirty="0"/>
            </a:br>
            <a:r>
              <a:rPr lang="fr-FR" sz="1200" dirty="0"/>
              <a:t>Source : </a:t>
            </a:r>
            <a:r>
              <a:rPr lang="fr-FR" sz="1200" dirty="0" err="1"/>
              <a:t>Bouzidi</a:t>
            </a:r>
            <a:r>
              <a:rPr lang="fr-FR" sz="1200" dirty="0"/>
              <a:t>, </a:t>
            </a:r>
            <a:r>
              <a:rPr lang="fr-FR" sz="1200" dirty="0" err="1"/>
              <a:t>Btissam</a:t>
            </a:r>
            <a:r>
              <a:rPr lang="fr-FR" sz="1200" dirty="0"/>
              <a:t>, et al. (2010). </a:t>
            </a:r>
            <a:br>
              <a:rPr lang="fr-FR" sz="1200" dirty="0"/>
            </a:br>
            <a:r>
              <a:rPr lang="fr-FR" sz="1200" dirty="0"/>
              <a:t>Le pantouflage des énarques : une première analyse statistique », </a:t>
            </a:r>
            <a:br>
              <a:rPr lang="fr-FR" sz="1200" dirty="0"/>
            </a:br>
            <a:r>
              <a:rPr lang="fr-FR" sz="1200" i="1" dirty="0"/>
              <a:t>Revue française d'économie</a:t>
            </a:r>
            <a:r>
              <a:rPr lang="fr-FR" sz="1200" dirty="0"/>
              <a:t>, vol. xxv, no. 3</a:t>
            </a:r>
            <a:endParaRPr lang="fr-FR" sz="1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395" y="818791"/>
            <a:ext cx="4061859" cy="25416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/>
          <a:stretch/>
        </p:blipFill>
        <p:spPr>
          <a:xfrm>
            <a:off x="7678395" y="3360420"/>
            <a:ext cx="4069869" cy="33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56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Avec le module </a:t>
            </a:r>
            <a:r>
              <a:rPr lang="fr-FR" sz="1800" b="1" i="1" dirty="0" err="1"/>
              <a:t>JJStatsPlots</a:t>
            </a:r>
            <a:r>
              <a:rPr lang="fr-FR" sz="1800" b="1" dirty="0"/>
              <a:t> (menu Analyses)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3959" y="1500775"/>
            <a:ext cx="7808482" cy="385388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95"/>
          <a:stretch/>
        </p:blipFill>
        <p:spPr>
          <a:xfrm>
            <a:off x="499264" y="3669961"/>
            <a:ext cx="3000300" cy="277733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10096" y="5505015"/>
            <a:ext cx="6268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Possibilité d’ajouter la courbe de densité sur le graphique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5290436" y="5154773"/>
            <a:ext cx="527713" cy="34398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93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F1895-B258-1547-B4D2-6B081B7A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Objectifs de la séance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Introduire les principes de représentation graphique des données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Choisir son graphique en fonction du type de données à représenter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Savoir éviter les pièges pour une représentation fidèle aux données</a:t>
            </a:r>
          </a:p>
        </p:txBody>
      </p:sp>
    </p:spTree>
    <p:extLst>
      <p:ext uri="{BB962C8B-B14F-4D97-AF65-F5344CB8AC3E}">
        <p14:creationId xmlns:p14="http://schemas.microsoft.com/office/powerpoint/2010/main" val="1218496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Courbes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idx="1"/>
          </p:nvPr>
        </p:nvSpPr>
        <p:spPr>
          <a:xfrm>
            <a:off x="4800600" y="731520"/>
            <a:ext cx="3240000" cy="52578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sym typeface="Arial"/>
              </a:rPr>
              <a:t> </a:t>
            </a:r>
            <a:r>
              <a:rPr lang="fr-FR" sz="1800" dirty="0"/>
              <a:t>Évolution au cours du temps</a:t>
            </a:r>
            <a:endParaRPr lang="fr-FR" sz="1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" name="Google Shape;123;p23"/>
          <p:cNvSpPr txBox="1">
            <a:spLocks/>
          </p:cNvSpPr>
          <p:nvPr/>
        </p:nvSpPr>
        <p:spPr>
          <a:xfrm>
            <a:off x="8040600" y="733278"/>
            <a:ext cx="3240000" cy="5257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Char char="•"/>
            </a:pPr>
            <a:r>
              <a:rPr lang="fr-FR" sz="1800" dirty="0">
                <a:sym typeface="Arial"/>
              </a:rPr>
              <a:t> </a:t>
            </a:r>
            <a:r>
              <a:rPr lang="fr-FR" sz="1800" dirty="0"/>
              <a:t>Aires sous la courbe</a:t>
            </a:r>
            <a:endParaRPr lang="fr-FR" sz="1800" b="1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96" y="1240228"/>
            <a:ext cx="3701671" cy="369681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26" y="1240228"/>
            <a:ext cx="3961580" cy="37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4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Nuage de points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31520"/>
            <a:ext cx="5979577" cy="5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06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Avec le module </a:t>
            </a:r>
            <a:r>
              <a:rPr lang="fr-FR" sz="1800" b="1" i="1" dirty="0" err="1"/>
              <a:t>scatr</a:t>
            </a:r>
            <a:r>
              <a:rPr lang="fr-FR" sz="1800" b="1" dirty="0"/>
              <a:t> (menu Analyses/Exploration)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724" y="3565171"/>
            <a:ext cx="2133717" cy="325352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712" y="1436131"/>
            <a:ext cx="7849407" cy="37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1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 err="1"/>
              <a:t>Boxplot</a:t>
            </a:r>
            <a:endParaRPr lang="fr-FR" sz="33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46" y="160065"/>
            <a:ext cx="6108454" cy="65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46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Via le menu Analyses / </a:t>
            </a:r>
            <a:br>
              <a:rPr lang="fr-FR" sz="1800" b="1" dirty="0"/>
            </a:br>
            <a:r>
              <a:rPr lang="fr-FR" sz="1800" b="1" dirty="0"/>
              <a:t>Exploration / </a:t>
            </a:r>
            <a:br>
              <a:rPr lang="fr-FR" sz="1800" b="1" dirty="0"/>
            </a:br>
            <a:r>
              <a:rPr lang="fr-FR" sz="1800" b="1" dirty="0"/>
              <a:t>Statistiques descriptives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69"/>
          <a:stretch/>
        </p:blipFill>
        <p:spPr>
          <a:xfrm>
            <a:off x="4424766" y="192885"/>
            <a:ext cx="6424047" cy="6413249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6523478" y="3714522"/>
            <a:ext cx="2101329" cy="259068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46007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olidFill>
                  <a:schemeClr val="bg1"/>
                </a:solidFill>
                <a:ea typeface="Arial"/>
                <a:cs typeface="Arial"/>
              </a:rPr>
              <a:t>Avec le module </a:t>
            </a:r>
            <a:r>
              <a:rPr lang="fr-FR" sz="1800" b="1" i="1" dirty="0" err="1">
                <a:solidFill>
                  <a:schemeClr val="bg1"/>
                </a:solidFill>
                <a:ea typeface="Arial"/>
                <a:cs typeface="Arial"/>
              </a:rPr>
              <a:t>surveymv</a:t>
            </a:r>
            <a:r>
              <a:rPr lang="fr-FR" sz="1800" b="1" i="1" dirty="0">
                <a:solidFill>
                  <a:schemeClr val="bg1"/>
                </a:solidFill>
                <a:ea typeface="Arial"/>
                <a:cs typeface="Arial"/>
              </a:rPr>
              <a:t> </a:t>
            </a:r>
            <a:r>
              <a:rPr lang="fr-FR" sz="1800" b="1" dirty="0">
                <a:solidFill>
                  <a:schemeClr val="bg1"/>
                </a:solidFill>
                <a:ea typeface="Arial"/>
                <a:cs typeface="Arial"/>
              </a:rPr>
              <a:t>(menu  Analyses/Exploration)</a:t>
            </a:r>
          </a:p>
        </p:txBody>
      </p:sp>
      <p:sp>
        <p:nvSpPr>
          <p:cNvPr id="6" name="Google Shape;123;p23"/>
          <p:cNvSpPr txBox="1">
            <a:spLocks/>
          </p:cNvSpPr>
          <p:nvPr/>
        </p:nvSpPr>
        <p:spPr>
          <a:xfrm>
            <a:off x="4976885" y="1645433"/>
            <a:ext cx="6942161" cy="4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>
              <a:buNone/>
            </a:pPr>
            <a:endParaRPr lang="fr-FR" sz="1867" b="1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665" y="1560191"/>
            <a:ext cx="7789191" cy="33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96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Des </a:t>
            </a:r>
            <a:r>
              <a:rPr lang="fr-FR" sz="1800" b="1" dirty="0"/>
              <a:t>conventions</a:t>
            </a:r>
            <a:r>
              <a:rPr lang="fr-FR" sz="1800" dirty="0"/>
              <a:t> comme grandes lignes </a:t>
            </a:r>
            <a:r>
              <a:rPr lang="fr-FR" sz="1800" b="1" dirty="0"/>
              <a:t>directrices</a:t>
            </a:r>
            <a:r>
              <a:rPr lang="fr-FR" sz="1800" dirty="0"/>
              <a:t>… mais des </a:t>
            </a:r>
            <a:r>
              <a:rPr lang="fr-FR" sz="1800" b="1" dirty="0"/>
              <a:t>pièges / erreurs à éviter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voir la page dédiée </a:t>
            </a:r>
            <a:r>
              <a:rPr lang="fr-FR" dirty="0" err="1">
                <a:hlinkClick r:id="rId3"/>
              </a:rPr>
              <a:t>Caveats</a:t>
            </a:r>
            <a:r>
              <a:rPr lang="fr-FR" dirty="0"/>
              <a:t> sur le site </a:t>
            </a:r>
            <a:r>
              <a:rPr lang="fr-FR" dirty="0" err="1"/>
              <a:t>From</a:t>
            </a:r>
            <a:r>
              <a:rPr lang="fr-FR" dirty="0"/>
              <a:t> data to </a:t>
            </a:r>
            <a:r>
              <a:rPr lang="fr-FR" dirty="0" err="1"/>
              <a:t>viz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</a:t>
            </a:r>
            <a:r>
              <a:rPr lang="fr-FR" sz="1800" b="1" dirty="0"/>
              <a:t>Quelques règles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éviter de couper les axes des diagrammes/histogrammes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err="1"/>
              <a:t>proportional</a:t>
            </a:r>
            <a:r>
              <a:rPr lang="fr-FR" dirty="0"/>
              <a:t> </a:t>
            </a:r>
            <a:r>
              <a:rPr lang="fr-FR" dirty="0" err="1"/>
              <a:t>ink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éviter les camemberts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réfléchir aux couleurs (cf. </a:t>
            </a:r>
            <a:r>
              <a:rPr lang="fr-FR" dirty="0">
                <a:hlinkClick r:id="rId4"/>
              </a:rPr>
              <a:t>Lisa Charlotte </a:t>
            </a:r>
            <a:r>
              <a:rPr lang="fr-FR" dirty="0" err="1">
                <a:hlinkClick r:id="rId4"/>
              </a:rPr>
              <a:t>Muth</a:t>
            </a:r>
            <a:r>
              <a:rPr lang="fr-FR" dirty="0"/>
              <a:t>)</a:t>
            </a:r>
          </a:p>
          <a:p>
            <a:pPr lvl="2"/>
            <a:r>
              <a:rPr lang="fr-FR" sz="1800" dirty="0"/>
              <a:t>conventions culturelles : blanc vs. noir / rouge vs. bleu (politique, température)</a:t>
            </a:r>
          </a:p>
          <a:p>
            <a:pPr lvl="2"/>
            <a:r>
              <a:rPr lang="fr-FR" sz="1800" dirty="0"/>
              <a:t>intelligible ?</a:t>
            </a:r>
          </a:p>
          <a:p>
            <a:pPr lvl="2"/>
            <a:r>
              <a:rPr lang="fr-FR" sz="1800" dirty="0"/>
              <a:t>enjeu d’accessibilité : </a:t>
            </a:r>
            <a:r>
              <a:rPr lang="fr-FR" sz="1800" dirty="0" err="1">
                <a:hlinkClick r:id="rId5"/>
              </a:rPr>
              <a:t>Colblindor</a:t>
            </a:r>
            <a:endParaRPr lang="fr-FR" sz="1800" dirty="0"/>
          </a:p>
          <a:p>
            <a:pPr lvl="2"/>
            <a:r>
              <a:rPr lang="fr-FR" sz="1800" dirty="0"/>
              <a:t>choix de palettes couleurs : </a:t>
            </a:r>
            <a:r>
              <a:rPr lang="fr-FR" sz="1800" dirty="0">
                <a:hlinkClick r:id="rId6"/>
              </a:rPr>
              <a:t>https://flatuicolors.com/</a:t>
            </a:r>
            <a:r>
              <a:rPr lang="fr-FR" sz="1800" dirty="0"/>
              <a:t> ; </a:t>
            </a:r>
            <a:r>
              <a:rPr lang="fr-FR" sz="1800" dirty="0">
                <a:hlinkClick r:id="rId7"/>
              </a:rPr>
              <a:t>https://coolors.co/</a:t>
            </a:r>
            <a:r>
              <a:rPr lang="fr-FR" sz="1800" dirty="0"/>
              <a:t> 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“Règles” et pièges</a:t>
            </a:r>
            <a:r>
              <a:rPr lang="fr-FR" sz="2400" dirty="0"/>
              <a:t> (1/2)</a:t>
            </a:r>
            <a:r>
              <a:rPr lang="fr-FR" sz="4000" dirty="0"/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pic>
        <p:nvPicPr>
          <p:cNvPr id="8" name="Google Shape;28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12232" y="132364"/>
            <a:ext cx="3042349" cy="1900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218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Ne pas confondre diagramme en barres et histogramme !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“Règles” et pièges</a:t>
            </a:r>
            <a:r>
              <a:rPr lang="fr-FR" sz="2400" dirty="0"/>
              <a:t> (2/2)</a:t>
            </a:r>
            <a:r>
              <a:rPr lang="fr-FR" sz="4000" dirty="0"/>
              <a:t> 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67535"/>
              </p:ext>
            </p:extLst>
          </p:nvPr>
        </p:nvGraphicFramePr>
        <p:xfrm>
          <a:off x="1434476" y="2523505"/>
          <a:ext cx="9127620" cy="3491592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3042540">
                  <a:extLst>
                    <a:ext uri="{9D8B030D-6E8A-4147-A177-3AD203B41FA5}">
                      <a16:colId xmlns:a16="http://schemas.microsoft.com/office/drawing/2014/main" val="2689912473"/>
                    </a:ext>
                  </a:extLst>
                </a:gridCol>
                <a:gridCol w="3042540">
                  <a:extLst>
                    <a:ext uri="{9D8B030D-6E8A-4147-A177-3AD203B41FA5}">
                      <a16:colId xmlns:a16="http://schemas.microsoft.com/office/drawing/2014/main" val="2185701153"/>
                    </a:ext>
                  </a:extLst>
                </a:gridCol>
                <a:gridCol w="3042540">
                  <a:extLst>
                    <a:ext uri="{9D8B030D-6E8A-4147-A177-3AD203B41FA5}">
                      <a16:colId xmlns:a16="http://schemas.microsoft.com/office/drawing/2014/main" val="184863514"/>
                    </a:ext>
                  </a:extLst>
                </a:gridCol>
              </a:tblGrid>
              <a:tr h="272840"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>
                          <a:solidFill>
                            <a:schemeClr val="bg1"/>
                          </a:solidFill>
                        </a:rPr>
                        <a:t>Diagramme en barres</a:t>
                      </a:r>
                    </a:p>
                  </a:txBody>
                  <a:tcPr marL="86632" marR="86632" marT="43316" marB="4331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>
                          <a:solidFill>
                            <a:schemeClr val="bg1"/>
                          </a:solidFill>
                        </a:rPr>
                        <a:t>Histogramme</a:t>
                      </a:r>
                    </a:p>
                  </a:txBody>
                  <a:tcPr marL="86632" marR="86632" marT="43316" marB="43316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701437"/>
                  </a:ext>
                </a:extLst>
              </a:tr>
              <a:tr h="464127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Utilisation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Pour comparer différentes catégories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Pour afficher la distribution d'une variable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79631"/>
                  </a:ext>
                </a:extLst>
              </a:tr>
              <a:tr h="272840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Type de variable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Variables catégoriques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Variables numériques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10668"/>
                  </a:ext>
                </a:extLst>
              </a:tr>
              <a:tr h="1420561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Apparence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La fréquence de chaque catégorie est illustrée par une barre distincte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L’étendue des valeurs est divisée en une série d'intervalles qui ne se chevauchent pas. </a:t>
                      </a:r>
                      <a:br>
                        <a:rPr lang="fr-FR" sz="1300" dirty="0"/>
                      </a:br>
                      <a:r>
                        <a:rPr lang="fr-FR" sz="1300" dirty="0"/>
                        <a:t>Les points de données sont regroupés et le nombre de points dans chaque intervalle correspond à une barre distincte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70418"/>
                  </a:ext>
                </a:extLst>
              </a:tr>
              <a:tr h="397631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Espace entre les barres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Il peut y avoir de l'espace entre les barres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Il n’y a pas d'espace entre les barres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78939"/>
                  </a:ext>
                </a:extLst>
              </a:tr>
              <a:tr h="464127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Réorganisation des barres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L’ordre peut être modifié pour les variables nominales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Impossible de modifier l’ordre des intervalles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230311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903511" y="5953127"/>
            <a:ext cx="8189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 : Statistique Canada (2021) </a:t>
            </a:r>
            <a:r>
              <a:rPr lang="fr-FR" sz="1200" dirty="0">
                <a:hlinkClick r:id="rId3"/>
              </a:rPr>
              <a:t>https://www150.statcan.gc.ca/n1/edu/power-pouvoir/ch9/histo/5214822-fra.htm#shr-pg0</a:t>
            </a:r>
            <a:r>
              <a:rPr lang="fr-F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939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Exemple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ym typeface="Arial"/>
              </a:rPr>
              <a:t>Une représentation particulière : la pyramide des âges</a:t>
            </a:r>
            <a:endParaRPr lang="fr-FR" sz="1600" b="1" dirty="0">
              <a:sym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67" y="1394398"/>
            <a:ext cx="7763933" cy="42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0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Exemple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Problème avec les pie charts</a:t>
            </a:r>
            <a:br>
              <a:rPr lang="fr-FR" sz="1800" b="1" dirty="0"/>
            </a:br>
            <a:r>
              <a:rPr lang="fr-FR" sz="1800" dirty="0"/>
              <a:t>Source : </a:t>
            </a:r>
            <a:r>
              <a:rPr lang="fr-FR" sz="1800" b="1" dirty="0">
                <a:hlinkClick r:id="rId3"/>
              </a:rPr>
              <a:t>data to </a:t>
            </a:r>
            <a:r>
              <a:rPr lang="fr-FR" sz="1800" b="1" dirty="0" err="1">
                <a:hlinkClick r:id="rId3"/>
              </a:rPr>
              <a:t>viz</a:t>
            </a:r>
            <a:endParaRPr lang="fr-FR" sz="1800" b="1" dirty="0"/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" t="15348" r="5353" b="21848"/>
          <a:stretch/>
        </p:blipFill>
        <p:spPr>
          <a:xfrm>
            <a:off x="4215539" y="979008"/>
            <a:ext cx="7758476" cy="190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05" y="2926080"/>
            <a:ext cx="7444577" cy="290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1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fr" sz="4000" dirty="0"/>
              <a:t>Pourquoi : exploration et analyse des données</a:t>
            </a:r>
            <a:r>
              <a:rPr lang="fr" sz="2400" dirty="0"/>
              <a:t> (1/2)</a:t>
            </a:r>
            <a:endParaRPr sz="2400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sz="half" idx="1"/>
          </p:nvPr>
        </p:nvSpPr>
        <p:spPr>
          <a:xfrm>
            <a:off x="1097278" y="2252132"/>
            <a:ext cx="2619589" cy="36169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1" dirty="0"/>
              <a:t> Ne pas croire aveuglément les tendances centrales et de dispersion 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" sz="1800" b="1" dirty="0"/>
              <a:t> Visualiser</a:t>
            </a:r>
            <a:r>
              <a:rPr lang="fr" sz="1800" dirty="0"/>
              <a:t> vos données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>
          <a:xfrm>
            <a:off x="4309534" y="5289852"/>
            <a:ext cx="7701280" cy="299931"/>
          </a:xfrm>
        </p:spPr>
        <p:txBody>
          <a:bodyPr>
            <a:normAutofit/>
          </a:bodyPr>
          <a:lstStyle/>
          <a:p>
            <a:r>
              <a:rPr lang="fr" sz="1400" i="1" dirty="0"/>
              <a:t>Source : </a:t>
            </a:r>
            <a:r>
              <a:rPr lang="fr-FR" sz="1400" i="1" u="sng" dirty="0" err="1">
                <a:solidFill>
                  <a:schemeClr val="hlink"/>
                </a:solidFill>
                <a:hlinkClick r:id="rId3"/>
              </a:rPr>
              <a:t>Datasaurus</a:t>
            </a:r>
            <a:endParaRPr lang="fr-FR" sz="1400" i="1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pic>
        <p:nvPicPr>
          <p:cNvPr id="66" name="Google Shape;66;p14"/>
          <p:cNvPicPr preferRelativeResize="0"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34" y="2198158"/>
            <a:ext cx="7701280" cy="3091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02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Exemple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Le risque de masquer/rater des infos (</a:t>
            </a:r>
            <a:r>
              <a:rPr lang="fr-FR" sz="1800" b="1" i="1" dirty="0"/>
              <a:t>box plot</a:t>
            </a:r>
            <a:r>
              <a:rPr lang="fr-FR" sz="1800" b="1" dirty="0"/>
              <a:t>)</a:t>
            </a:r>
            <a:br>
              <a:rPr lang="fr-FR" sz="1800" b="1" dirty="0"/>
            </a:br>
            <a:r>
              <a:rPr lang="fr-FR" sz="1800" dirty="0"/>
              <a:t>Source : </a:t>
            </a:r>
            <a:r>
              <a:rPr lang="fr-FR" sz="1800" b="1" dirty="0">
                <a:hlinkClick r:id="rId3"/>
              </a:rPr>
              <a:t>data to </a:t>
            </a:r>
            <a:r>
              <a:rPr lang="fr-FR" sz="1800" b="1" dirty="0" err="1">
                <a:hlinkClick r:id="rId3"/>
              </a:rPr>
              <a:t>viz</a:t>
            </a:r>
            <a:endParaRPr lang="fr-FR" sz="1800" b="1" dirty="0"/>
          </a:p>
        </p:txBody>
      </p:sp>
      <p:pic>
        <p:nvPicPr>
          <p:cNvPr id="6" name="Google Shape;156;p28"/>
          <p:cNvPicPr preferRelativeResize="0"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53" y="131737"/>
            <a:ext cx="6865786" cy="343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7;p28"/>
          <p:cNvPicPr preferRelativeResize="0"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7771" y="3696346"/>
            <a:ext cx="7104249" cy="3115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589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b="1" dirty="0"/>
              <a:t>Informations, guides,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err="1">
                <a:hlinkClick r:id="rId3"/>
              </a:rPr>
              <a:t>From</a:t>
            </a:r>
            <a:r>
              <a:rPr lang="fr-FR" dirty="0">
                <a:hlinkClick r:id="rId3"/>
              </a:rPr>
              <a:t> Data to </a:t>
            </a:r>
            <a:r>
              <a:rPr lang="fr-FR" dirty="0" err="1">
                <a:hlinkClick r:id="rId3"/>
              </a:rPr>
              <a:t>viz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err="1">
                <a:hlinkClick r:id="rId4"/>
              </a:rPr>
              <a:t>Datavizcatalogue</a:t>
            </a:r>
            <a:r>
              <a:rPr lang="fr-FR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Le </a:t>
            </a:r>
            <a:r>
              <a:rPr lang="fr-FR" dirty="0">
                <a:hlinkClick r:id="rId5"/>
              </a:rPr>
              <a:t>blog</a:t>
            </a:r>
            <a:r>
              <a:rPr lang="fr-FR" dirty="0"/>
              <a:t> de </a:t>
            </a:r>
            <a:r>
              <a:rPr lang="fr-FR" dirty="0" err="1"/>
              <a:t>datawrapper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b="1" dirty="0"/>
              <a:t>Outils (ici </a:t>
            </a:r>
            <a:r>
              <a:rPr lang="fr-FR" b="1" dirty="0" err="1"/>
              <a:t>Jamovi</a:t>
            </a:r>
            <a:r>
              <a:rPr lang="fr-FR" b="1" dirty="0"/>
              <a:t> suffit, mais pour aperçu)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hlinkClick r:id="rId6"/>
              </a:rPr>
              <a:t>https://www.rawgraphs.io/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hlinkClick r:id="rId7"/>
              </a:rPr>
              <a:t>https://flourish.studio/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hlinkClick r:id="rId8"/>
              </a:rPr>
              <a:t>https://www.datawrapper.de/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Python (</a:t>
            </a:r>
            <a:r>
              <a:rPr lang="fr-FR" dirty="0" err="1">
                <a:hlinkClick r:id="rId9"/>
              </a:rPr>
              <a:t>Plotly</a:t>
            </a:r>
            <a:r>
              <a:rPr lang="fr-FR" dirty="0"/>
              <a:t>, </a:t>
            </a:r>
            <a:r>
              <a:rPr lang="fr-FR" dirty="0" err="1">
                <a:hlinkClick r:id="rId10"/>
              </a:rPr>
              <a:t>Seaborn</a:t>
            </a:r>
            <a:r>
              <a:rPr lang="fr-FR" dirty="0"/>
              <a:t>, </a:t>
            </a:r>
            <a:r>
              <a:rPr lang="fr-FR" dirty="0" err="1">
                <a:hlinkClick r:id="rId11"/>
              </a:rPr>
              <a:t>Matplotlib</a:t>
            </a:r>
            <a:r>
              <a:rPr lang="fr-FR" dirty="0"/>
              <a:t>) / R (</a:t>
            </a:r>
            <a:r>
              <a:rPr lang="fr-FR" dirty="0">
                <a:hlinkClick r:id="rId12"/>
              </a:rPr>
              <a:t>ggplot2</a:t>
            </a:r>
            <a:r>
              <a:rPr lang="fr-FR" dirty="0"/>
              <a:t>)</a:t>
            </a:r>
          </a:p>
        </p:txBody>
      </p:sp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Ressources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</p:spTree>
    <p:extLst>
      <p:ext uri="{BB962C8B-B14F-4D97-AF65-F5344CB8AC3E}">
        <p14:creationId xmlns:p14="http://schemas.microsoft.com/office/powerpoint/2010/main" val="89622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F1895-B258-1547-B4D2-6B081B7A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sz="3300" dirty="0">
                <a:solidFill>
                  <a:schemeClr val="bg1"/>
                </a:solidFill>
              </a:rPr>
              <a:t>Bibliographie sélective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err="1"/>
              <a:t>Chanvril-Ligneel</a:t>
            </a:r>
            <a:r>
              <a:rPr lang="fr-FR" dirty="0"/>
              <a:t> F and Le Hay V (2014)  Méthodes statistiques pour les sciences sociales. Paris: Ellipses. [Chapitre 8]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err="1"/>
              <a:t>Py</a:t>
            </a:r>
            <a:r>
              <a:rPr lang="fr-FR" dirty="0"/>
              <a:t> B (2013) La Statistique sans Formule Mathématique. 3e édition. Statistiques et probabilité. Pearson. [Chapitre 3]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dirty="0"/>
              <a:t> Benveniste C (2009) Épisode 3. Des graphiques et des tableaux. </a:t>
            </a:r>
            <a:r>
              <a:rPr lang="fr-FR" i="1" dirty="0"/>
              <a:t>Hors-Série. Numéro Spécial : Savoir Compter, Savoir Conter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6396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F1895-B258-1547-B4D2-6B081B7A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sz="3300" dirty="0">
                <a:solidFill>
                  <a:schemeClr val="bg1"/>
                </a:solidFill>
              </a:rPr>
              <a:t>Travail en groupe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Application des notions abordées à son jeu de données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134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Diffuser des résultats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Les rendre compréhensibles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Mettre en valeur et transmettre l’information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" sz="4000" dirty="0"/>
              <a:t>Pourquoi : exploration et analyse des données</a:t>
            </a:r>
            <a:r>
              <a:rPr lang="fr" sz="2400" dirty="0"/>
              <a:t> (2/2)</a:t>
            </a:r>
            <a:endParaRPr lang="fr-FR" sz="400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</p:spTree>
    <p:extLst>
      <p:ext uri="{BB962C8B-B14F-4D97-AF65-F5344CB8AC3E}">
        <p14:creationId xmlns:p14="http://schemas.microsoft.com/office/powerpoint/2010/main" val="348457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Pas nouveau : W.E.B Du Bois, </a:t>
            </a:r>
            <a:r>
              <a:rPr lang="fr-FR" sz="1800" dirty="0">
                <a:hlinkClick r:id="rId3"/>
              </a:rPr>
              <a:t>La ligne de couleur</a:t>
            </a:r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Mais se diffuse/démocratise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production plus simple avec numérique (crayon vs. ordi)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et plus récemment diffusion en ligne, </a:t>
            </a:r>
            <a:r>
              <a:rPr lang="fr-FR" dirty="0" err="1"/>
              <a:t>viralité</a:t>
            </a:r>
            <a:endParaRPr lang="fr-FR" dirty="0"/>
          </a:p>
          <a:p>
            <a:pPr lvl="2"/>
            <a:r>
              <a:rPr lang="fr-FR" sz="1800" dirty="0"/>
              <a:t>#</a:t>
            </a:r>
            <a:r>
              <a:rPr lang="fr-FR" sz="1800" dirty="0" err="1"/>
              <a:t>dataviz</a:t>
            </a:r>
            <a:r>
              <a:rPr lang="fr-FR" sz="1800" dirty="0"/>
              <a:t> (voir par exemple le site de </a:t>
            </a:r>
            <a:r>
              <a:rPr lang="fr-FR" sz="1800" dirty="0">
                <a:hlinkClick r:id="rId4"/>
              </a:rPr>
              <a:t>Cédric Scherer</a:t>
            </a:r>
            <a:r>
              <a:rPr lang="fr-FR" sz="1800" dirty="0"/>
              <a:t>), etc.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i="1" dirty="0" err="1"/>
              <a:t>Dataviz</a:t>
            </a:r>
            <a:r>
              <a:rPr lang="fr-FR" sz="4000" i="1" dirty="0"/>
              <a:t> </a:t>
            </a:r>
            <a:r>
              <a:rPr lang="fr-FR" sz="4000" i="1" dirty="0" err="1"/>
              <a:t>everywhere</a:t>
            </a:r>
            <a:r>
              <a:rPr lang="fr-FR" sz="4000" i="1" dirty="0"/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pic>
        <p:nvPicPr>
          <p:cNvPr id="79" name="Google Shape;79;p16"/>
          <p:cNvPicPr preferRelativeResize="0"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3" y="2167466"/>
            <a:ext cx="2591131" cy="3701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48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2"/>
              </a:buClr>
              <a:buSzPts val="990"/>
            </a:pPr>
            <a:r>
              <a:rPr lang="fr" sz="3300" dirty="0"/>
              <a:t>Exemples</a:t>
            </a:r>
            <a:br>
              <a:rPr lang="fr" sz="3300" dirty="0"/>
            </a:br>
            <a:r>
              <a:rPr lang="fr" sz="3300" dirty="0"/>
              <a:t>scientifiques</a:t>
            </a:r>
            <a:endParaRPr sz="33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600" dirty="0"/>
              <a:t>Source : </a:t>
            </a:r>
            <a:br>
              <a:rPr lang="fr-FR" sz="1600" dirty="0"/>
            </a:br>
            <a:r>
              <a:rPr lang="fr-FR" sz="1600" dirty="0"/>
              <a:t>GARGIULO F., FONTAINE S., DUBOIS M. et TUBARO P., 2023. « A </a:t>
            </a:r>
            <a:r>
              <a:rPr lang="fr-FR" sz="1600" dirty="0" err="1"/>
              <a:t>meso-scale</a:t>
            </a:r>
            <a:r>
              <a:rPr lang="fr-FR" sz="1600" dirty="0"/>
              <a:t> </a:t>
            </a:r>
            <a:r>
              <a:rPr lang="fr-FR" sz="1600" dirty="0" err="1"/>
              <a:t>cartography</a:t>
            </a:r>
            <a:r>
              <a:rPr lang="fr-FR" sz="1600" dirty="0"/>
              <a:t> of the AI </a:t>
            </a:r>
            <a:r>
              <a:rPr lang="fr-FR" sz="1600" dirty="0" err="1"/>
              <a:t>ecosystem</a:t>
            </a:r>
            <a:r>
              <a:rPr lang="fr-FR" sz="1600" dirty="0"/>
              <a:t> », Quantitative Science </a:t>
            </a:r>
            <a:r>
              <a:rPr lang="fr-FR" sz="1600" dirty="0" err="1"/>
              <a:t>Studies</a:t>
            </a:r>
            <a:r>
              <a:rPr lang="fr-FR" sz="1600" dirty="0"/>
              <a:t> : 1‑17.</a:t>
            </a:r>
          </a:p>
        </p:txBody>
      </p:sp>
      <p:pic>
        <p:nvPicPr>
          <p:cNvPr id="136" name="Google Shape;136;p29"/>
          <p:cNvPicPr preferRelativeResize="0"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36" y="237521"/>
            <a:ext cx="7719204" cy="6465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2350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2"/>
              </a:buClr>
              <a:buSzPts val="990"/>
            </a:pPr>
            <a:r>
              <a:rPr lang="fr" sz="3300" dirty="0"/>
              <a:t>Exemples</a:t>
            </a:r>
            <a:br>
              <a:rPr lang="fr" sz="3300" dirty="0"/>
            </a:br>
            <a:r>
              <a:rPr lang="fr" sz="3300" dirty="0"/>
              <a:t>scientifiques</a:t>
            </a:r>
            <a:endParaRPr sz="33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600" dirty="0"/>
              <a:t>Source : </a:t>
            </a:r>
            <a:br>
              <a:rPr lang="fr-FR" sz="1600" dirty="0"/>
            </a:br>
            <a:r>
              <a:rPr lang="fr-FR" sz="1600" dirty="0"/>
              <a:t>GARGIULO F., FONTAINE S., DUBOIS M. et TUBARO P., 2023. « A </a:t>
            </a:r>
            <a:r>
              <a:rPr lang="fr-FR" sz="1600" dirty="0" err="1"/>
              <a:t>meso-scale</a:t>
            </a:r>
            <a:r>
              <a:rPr lang="fr-FR" sz="1600" dirty="0"/>
              <a:t> </a:t>
            </a:r>
            <a:r>
              <a:rPr lang="fr-FR" sz="1600" dirty="0" err="1"/>
              <a:t>cartography</a:t>
            </a:r>
            <a:r>
              <a:rPr lang="fr-FR" sz="1600" dirty="0"/>
              <a:t> of the AI </a:t>
            </a:r>
            <a:r>
              <a:rPr lang="fr-FR" sz="1600" dirty="0" err="1"/>
              <a:t>ecosystem</a:t>
            </a:r>
            <a:r>
              <a:rPr lang="fr-FR" sz="1600" dirty="0"/>
              <a:t> », Quantitative Science </a:t>
            </a:r>
            <a:r>
              <a:rPr lang="fr-FR" sz="1600" dirty="0" err="1"/>
              <a:t>Studies</a:t>
            </a:r>
            <a:r>
              <a:rPr lang="fr-FR" sz="1600" dirty="0"/>
              <a:t> : 1‑17.</a:t>
            </a:r>
          </a:p>
        </p:txBody>
      </p:sp>
      <p:pic>
        <p:nvPicPr>
          <p:cNvPr id="135" name="Google Shape;135;p29"/>
          <p:cNvPicPr preferRelativeResize="0"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11" y="201478"/>
            <a:ext cx="7258182" cy="6459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92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Exemple de </a:t>
            </a:r>
            <a:r>
              <a:rPr lang="fr-FR" sz="3300" dirty="0" err="1"/>
              <a:t>Dataviz</a:t>
            </a:r>
            <a:endParaRPr lang="fr-FR" sz="33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600" dirty="0"/>
              <a:t>Source : https://www.behance.net/gallery/100638417/Not-My-Cup-of-Coffee</a:t>
            </a:r>
          </a:p>
          <a:p>
            <a:endParaRPr lang="fr-FR" sz="1400" dirty="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34" y="612192"/>
            <a:ext cx="7507299" cy="5406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442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</a:t>
            </a:r>
            <a:r>
              <a:rPr lang="fr-FR" sz="1800" b="1" dirty="0"/>
              <a:t>Choix d’une visualisation graphique va dépendre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du type de variable : catégorielle </a:t>
            </a:r>
            <a:r>
              <a:rPr lang="fr-FR" i="1" dirty="0"/>
              <a:t>vs</a:t>
            </a:r>
            <a:r>
              <a:rPr lang="fr-FR" dirty="0"/>
              <a:t> numérique (+ cartes, réseaux,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 que je veux montrer = qu’est-ce que je raconte/mets en exergue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</a:t>
            </a:r>
            <a:r>
              <a:rPr lang="fr-FR" sz="1800" b="1" dirty="0"/>
              <a:t>Comment choisir 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conventions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l’expérience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</a:t>
            </a:r>
            <a:r>
              <a:rPr lang="fr-FR" sz="1800" b="1" dirty="0"/>
              <a:t>Des ressources multiples disponibles en ligne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« la bible » </a:t>
            </a:r>
            <a:r>
              <a:rPr lang="fr-FR" dirty="0">
                <a:hlinkClick r:id="rId3"/>
              </a:rPr>
              <a:t>https://www.data-to-viz.com/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 site de </a:t>
            </a:r>
            <a:r>
              <a:rPr lang="fr-FR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 </a:t>
            </a:r>
            <a:r>
              <a:rPr lang="fr-FR" u="sng" dirty="0" err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Holtz</a:t>
            </a:r>
            <a:endParaRPr lang="fr-FR" dirty="0"/>
          </a:p>
          <a:p>
            <a:endParaRPr lang="fr-FR" sz="1800"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/>
              <a:t>Quelle représentation graphique ?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pic>
        <p:nvPicPr>
          <p:cNvPr id="9" name="Google Shape;150;p31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571" y="2111638"/>
            <a:ext cx="3386378" cy="3813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1601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_scpobx4">
  <a:themeElements>
    <a:clrScheme name="Personnalisé 2">
      <a:dk1>
        <a:sysClr val="windowText" lastClr="000000"/>
      </a:dk1>
      <a:lt1>
        <a:sysClr val="window" lastClr="FFFFFF"/>
      </a:lt1>
      <a:dk2>
        <a:srgbClr val="039FA0"/>
      </a:dk2>
      <a:lt2>
        <a:srgbClr val="E2DFCC"/>
      </a:lt2>
      <a:accent1>
        <a:srgbClr val="FF0000"/>
      </a:accent1>
      <a:accent2>
        <a:srgbClr val="C00000"/>
      </a:accent2>
      <a:accent3>
        <a:srgbClr val="FCAE3B"/>
      </a:accent3>
      <a:accent4>
        <a:srgbClr val="000000"/>
      </a:accent4>
      <a:accent5>
        <a:srgbClr val="002060"/>
      </a:accent5>
      <a:accent6>
        <a:srgbClr val="0070C0"/>
      </a:accent6>
      <a:hlink>
        <a:srgbClr val="44C1A3"/>
      </a:hlink>
      <a:folHlink>
        <a:srgbClr val="44C1A3"/>
      </a:folHlink>
    </a:clrScheme>
    <a:fontScheme name="Personnalisé 1">
      <a:majorFont>
        <a:latin typeface="Bitter"/>
        <a:ea typeface=""/>
        <a:cs typeface=""/>
      </a:majorFont>
      <a:minorFont>
        <a:latin typeface="Myriad Pro"/>
        <a:ea typeface=""/>
        <a:cs typeface="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nce_template.potx" id="{2576E79C-3E20-479F-8ECB-7EEF48D45EC0}" vid="{2C32DD6D-4727-4151-BA5F-23B8908E9C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11417</TotalTime>
  <Words>1285</Words>
  <Application>Microsoft Macintosh PowerPoint</Application>
  <PresentationFormat>Grand écran</PresentationFormat>
  <Paragraphs>160</Paragraphs>
  <Slides>33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Arial</vt:lpstr>
      <vt:lpstr>Bitter</vt:lpstr>
      <vt:lpstr>Calibri</vt:lpstr>
      <vt:lpstr>Calibri Light</vt:lpstr>
      <vt:lpstr>Myriad Pro</vt:lpstr>
      <vt:lpstr>Myriad Pro Light</vt:lpstr>
      <vt:lpstr>Playfair Display</vt:lpstr>
      <vt:lpstr>Wingdings</vt:lpstr>
      <vt:lpstr>Thème_scpobx4</vt:lpstr>
      <vt:lpstr>Séance 7. La visualisation graphique des données</vt:lpstr>
      <vt:lpstr>Objectifs de la séance</vt:lpstr>
      <vt:lpstr>Pourquoi : exploration et analyse des données (1/2)</vt:lpstr>
      <vt:lpstr>Pourquoi : exploration et analyse des données (2/2)</vt:lpstr>
      <vt:lpstr>Dataviz everywhere </vt:lpstr>
      <vt:lpstr>Exemples scientifiques</vt:lpstr>
      <vt:lpstr>Exemples scientifiques</vt:lpstr>
      <vt:lpstr>Exemple de Dataviz</vt:lpstr>
      <vt:lpstr>Quelle représentation graphique ?</vt:lpstr>
      <vt:lpstr>Présentation PowerPoint</vt:lpstr>
      <vt:lpstr>Des bonnes pratiques à respecter</vt:lpstr>
      <vt:lpstr>Représenter les variables catégorielles</vt:lpstr>
      <vt:lpstr>Diagrammes en barres</vt:lpstr>
      <vt:lpstr>Sous Jamovi</vt:lpstr>
      <vt:lpstr>Diagrammes en secteurs</vt:lpstr>
      <vt:lpstr>Sous Jamovi</vt:lpstr>
      <vt:lpstr>Représenter les variables quantitatives</vt:lpstr>
      <vt:lpstr>Histogrammes</vt:lpstr>
      <vt:lpstr>Sous Jamovi</vt:lpstr>
      <vt:lpstr>Courbes</vt:lpstr>
      <vt:lpstr>Nuage de points</vt:lpstr>
      <vt:lpstr>Sous Jamovi</vt:lpstr>
      <vt:lpstr>Boxplot</vt:lpstr>
      <vt:lpstr>Sous Jamovi</vt:lpstr>
      <vt:lpstr>Sous Jamovi</vt:lpstr>
      <vt:lpstr>“Règles” et pièges (1/2) </vt:lpstr>
      <vt:lpstr>“Règles” et pièges (2/2) </vt:lpstr>
      <vt:lpstr>Exemple</vt:lpstr>
      <vt:lpstr>Exemple</vt:lpstr>
      <vt:lpstr>Exemple</vt:lpstr>
      <vt:lpstr>Ressources</vt:lpstr>
      <vt:lpstr>Bibliographie sélective</vt:lpstr>
      <vt:lpstr>Travail en groupe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Myriam Cervera</dc:creator>
  <cp:lastModifiedBy>Léo Mignot</cp:lastModifiedBy>
  <cp:revision>237</cp:revision>
  <cp:lastPrinted>2024-03-20T09:24:55Z</cp:lastPrinted>
  <dcterms:created xsi:type="dcterms:W3CDTF">2016-08-31T14:58:56Z</dcterms:created>
  <dcterms:modified xsi:type="dcterms:W3CDTF">2024-12-19T13:33:09Z</dcterms:modified>
</cp:coreProperties>
</file>